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59" r:id="rId5"/>
    <p:sldId id="260" r:id="rId6"/>
    <p:sldId id="261" r:id="rId7"/>
    <p:sldId id="293" r:id="rId8"/>
    <p:sldId id="262" r:id="rId9"/>
    <p:sldId id="263" r:id="rId10"/>
    <p:sldId id="265" r:id="rId11"/>
    <p:sldId id="264" r:id="rId12"/>
    <p:sldId id="270" r:id="rId13"/>
    <p:sldId id="269" r:id="rId14"/>
    <p:sldId id="267"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FAA599A-6063-4355-96AC-8A52CF79B86E}" type="datetimeFigureOut">
              <a:rPr lang="en-US" smtClean="0"/>
              <a:t>11-Apr-22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0A6C74-E76C-4BE9-83F4-3174C66D236E}" type="slidenum">
              <a:rPr lang="en-US" smtClean="0"/>
              <a:t>‹#›</a:t>
            </a:fld>
            <a:endParaRPr lang="en-US"/>
          </a:p>
        </p:txBody>
      </p:sp>
    </p:spTree>
    <p:extLst>
      <p:ext uri="{BB962C8B-B14F-4D97-AF65-F5344CB8AC3E}">
        <p14:creationId xmlns:p14="http://schemas.microsoft.com/office/powerpoint/2010/main" val="263577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AA599A-6063-4355-96AC-8A52CF79B86E}" type="datetimeFigureOut">
              <a:rPr lang="en-US" smtClean="0"/>
              <a:t>11-Apr-22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0A6C74-E76C-4BE9-83F4-3174C66D236E}" type="slidenum">
              <a:rPr lang="en-US" smtClean="0"/>
              <a:t>‹#›</a:t>
            </a:fld>
            <a:endParaRPr lang="en-US"/>
          </a:p>
        </p:txBody>
      </p:sp>
    </p:spTree>
    <p:extLst>
      <p:ext uri="{BB962C8B-B14F-4D97-AF65-F5344CB8AC3E}">
        <p14:creationId xmlns:p14="http://schemas.microsoft.com/office/powerpoint/2010/main" val="2080825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AA599A-6063-4355-96AC-8A52CF79B86E}" type="datetimeFigureOut">
              <a:rPr lang="en-US" smtClean="0"/>
              <a:t>11-Apr-22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0A6C74-E76C-4BE9-83F4-3174C66D236E}"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572955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AA599A-6063-4355-96AC-8A52CF79B86E}" type="datetimeFigureOut">
              <a:rPr lang="en-US" smtClean="0"/>
              <a:t>11-Apr-22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0A6C74-E76C-4BE9-83F4-3174C66D236E}" type="slidenum">
              <a:rPr lang="en-US" smtClean="0"/>
              <a:t>‹#›</a:t>
            </a:fld>
            <a:endParaRPr lang="en-US"/>
          </a:p>
        </p:txBody>
      </p:sp>
    </p:spTree>
    <p:extLst>
      <p:ext uri="{BB962C8B-B14F-4D97-AF65-F5344CB8AC3E}">
        <p14:creationId xmlns:p14="http://schemas.microsoft.com/office/powerpoint/2010/main" val="716657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AA599A-6063-4355-96AC-8A52CF79B86E}" type="datetimeFigureOut">
              <a:rPr lang="en-US" smtClean="0"/>
              <a:t>11-Apr-22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0A6C74-E76C-4BE9-83F4-3174C66D236E}"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77348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AA599A-6063-4355-96AC-8A52CF79B86E}" type="datetimeFigureOut">
              <a:rPr lang="en-US" smtClean="0"/>
              <a:t>11-Apr-22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0A6C74-E76C-4BE9-83F4-3174C66D236E}" type="slidenum">
              <a:rPr lang="en-US" smtClean="0"/>
              <a:t>‹#›</a:t>
            </a:fld>
            <a:endParaRPr lang="en-US"/>
          </a:p>
        </p:txBody>
      </p:sp>
    </p:spTree>
    <p:extLst>
      <p:ext uri="{BB962C8B-B14F-4D97-AF65-F5344CB8AC3E}">
        <p14:creationId xmlns:p14="http://schemas.microsoft.com/office/powerpoint/2010/main" val="1231067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AA599A-6063-4355-96AC-8A52CF79B86E}" type="datetimeFigureOut">
              <a:rPr lang="en-US" smtClean="0"/>
              <a:t>11-Apr-22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0A6C74-E76C-4BE9-83F4-3174C66D236E}" type="slidenum">
              <a:rPr lang="en-US" smtClean="0"/>
              <a:t>‹#›</a:t>
            </a:fld>
            <a:endParaRPr lang="en-US"/>
          </a:p>
        </p:txBody>
      </p:sp>
    </p:spTree>
    <p:extLst>
      <p:ext uri="{BB962C8B-B14F-4D97-AF65-F5344CB8AC3E}">
        <p14:creationId xmlns:p14="http://schemas.microsoft.com/office/powerpoint/2010/main" val="1537054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AA599A-6063-4355-96AC-8A52CF79B86E}" type="datetimeFigureOut">
              <a:rPr lang="en-US" smtClean="0"/>
              <a:t>11-Apr-22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0A6C74-E76C-4BE9-83F4-3174C66D236E}" type="slidenum">
              <a:rPr lang="en-US" smtClean="0"/>
              <a:t>‹#›</a:t>
            </a:fld>
            <a:endParaRPr lang="en-US"/>
          </a:p>
        </p:txBody>
      </p:sp>
    </p:spTree>
    <p:extLst>
      <p:ext uri="{BB962C8B-B14F-4D97-AF65-F5344CB8AC3E}">
        <p14:creationId xmlns:p14="http://schemas.microsoft.com/office/powerpoint/2010/main" val="3434038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AA599A-6063-4355-96AC-8A52CF79B86E}" type="datetimeFigureOut">
              <a:rPr lang="en-US" smtClean="0"/>
              <a:t>11-Apr-22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0A6C74-E76C-4BE9-83F4-3174C66D236E}" type="slidenum">
              <a:rPr lang="en-US" smtClean="0"/>
              <a:t>‹#›</a:t>
            </a:fld>
            <a:endParaRPr lang="en-US"/>
          </a:p>
        </p:txBody>
      </p:sp>
    </p:spTree>
    <p:extLst>
      <p:ext uri="{BB962C8B-B14F-4D97-AF65-F5344CB8AC3E}">
        <p14:creationId xmlns:p14="http://schemas.microsoft.com/office/powerpoint/2010/main" val="1619499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AA599A-6063-4355-96AC-8A52CF79B86E}" type="datetimeFigureOut">
              <a:rPr lang="en-US" smtClean="0"/>
              <a:t>11-Apr-22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0A6C74-E76C-4BE9-83F4-3174C66D236E}" type="slidenum">
              <a:rPr lang="en-US" smtClean="0"/>
              <a:t>‹#›</a:t>
            </a:fld>
            <a:endParaRPr lang="en-US"/>
          </a:p>
        </p:txBody>
      </p:sp>
    </p:spTree>
    <p:extLst>
      <p:ext uri="{BB962C8B-B14F-4D97-AF65-F5344CB8AC3E}">
        <p14:creationId xmlns:p14="http://schemas.microsoft.com/office/powerpoint/2010/main" val="2415876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AA599A-6063-4355-96AC-8A52CF79B86E}" type="datetimeFigureOut">
              <a:rPr lang="en-US" smtClean="0"/>
              <a:t>11-Apr-22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0A6C74-E76C-4BE9-83F4-3174C66D236E}" type="slidenum">
              <a:rPr lang="en-US" smtClean="0"/>
              <a:t>‹#›</a:t>
            </a:fld>
            <a:endParaRPr lang="en-US"/>
          </a:p>
        </p:txBody>
      </p:sp>
    </p:spTree>
    <p:extLst>
      <p:ext uri="{BB962C8B-B14F-4D97-AF65-F5344CB8AC3E}">
        <p14:creationId xmlns:p14="http://schemas.microsoft.com/office/powerpoint/2010/main" val="263172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FAA599A-6063-4355-96AC-8A52CF79B86E}" type="datetimeFigureOut">
              <a:rPr lang="en-US" smtClean="0"/>
              <a:t>11-Apr-22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0A6C74-E76C-4BE9-83F4-3174C66D236E}" type="slidenum">
              <a:rPr lang="en-US" smtClean="0"/>
              <a:t>‹#›</a:t>
            </a:fld>
            <a:endParaRPr lang="en-US"/>
          </a:p>
        </p:txBody>
      </p:sp>
    </p:spTree>
    <p:extLst>
      <p:ext uri="{BB962C8B-B14F-4D97-AF65-F5344CB8AC3E}">
        <p14:creationId xmlns:p14="http://schemas.microsoft.com/office/powerpoint/2010/main" val="4029124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AA599A-6063-4355-96AC-8A52CF79B86E}" type="datetimeFigureOut">
              <a:rPr lang="en-US" smtClean="0"/>
              <a:t>11-Apr-22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0A6C74-E76C-4BE9-83F4-3174C66D236E}" type="slidenum">
              <a:rPr lang="en-US" smtClean="0"/>
              <a:t>‹#›</a:t>
            </a:fld>
            <a:endParaRPr lang="en-US"/>
          </a:p>
        </p:txBody>
      </p:sp>
    </p:spTree>
    <p:extLst>
      <p:ext uri="{BB962C8B-B14F-4D97-AF65-F5344CB8AC3E}">
        <p14:creationId xmlns:p14="http://schemas.microsoft.com/office/powerpoint/2010/main" val="2048727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AA599A-6063-4355-96AC-8A52CF79B86E}" type="datetimeFigureOut">
              <a:rPr lang="en-US" smtClean="0"/>
              <a:t>11-Apr-22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0A6C74-E76C-4BE9-83F4-3174C66D236E}" type="slidenum">
              <a:rPr lang="en-US" smtClean="0"/>
              <a:t>‹#›</a:t>
            </a:fld>
            <a:endParaRPr lang="en-US"/>
          </a:p>
        </p:txBody>
      </p:sp>
    </p:spTree>
    <p:extLst>
      <p:ext uri="{BB962C8B-B14F-4D97-AF65-F5344CB8AC3E}">
        <p14:creationId xmlns:p14="http://schemas.microsoft.com/office/powerpoint/2010/main" val="244722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AA599A-6063-4355-96AC-8A52CF79B86E}" type="datetimeFigureOut">
              <a:rPr lang="en-US" smtClean="0"/>
              <a:t>11-Apr-22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0A6C74-E76C-4BE9-83F4-3174C66D236E}" type="slidenum">
              <a:rPr lang="en-US" smtClean="0"/>
              <a:t>‹#›</a:t>
            </a:fld>
            <a:endParaRPr lang="en-US"/>
          </a:p>
        </p:txBody>
      </p:sp>
    </p:spTree>
    <p:extLst>
      <p:ext uri="{BB962C8B-B14F-4D97-AF65-F5344CB8AC3E}">
        <p14:creationId xmlns:p14="http://schemas.microsoft.com/office/powerpoint/2010/main" val="2702938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FAA599A-6063-4355-96AC-8A52CF79B86E}" type="datetimeFigureOut">
              <a:rPr lang="en-US" smtClean="0"/>
              <a:t>11-Apr-22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0A6C74-E76C-4BE9-83F4-3174C66D236E}" type="slidenum">
              <a:rPr lang="en-US" smtClean="0"/>
              <a:t>‹#›</a:t>
            </a:fld>
            <a:endParaRPr lang="en-US"/>
          </a:p>
        </p:txBody>
      </p:sp>
    </p:spTree>
    <p:extLst>
      <p:ext uri="{BB962C8B-B14F-4D97-AF65-F5344CB8AC3E}">
        <p14:creationId xmlns:p14="http://schemas.microsoft.com/office/powerpoint/2010/main" val="1926106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FAA599A-6063-4355-96AC-8A52CF79B86E}" type="datetimeFigureOut">
              <a:rPr lang="en-US" smtClean="0"/>
              <a:t>11-Apr-22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00A6C74-E76C-4BE9-83F4-3174C66D236E}" type="slidenum">
              <a:rPr lang="en-US" smtClean="0"/>
              <a:t>‹#›</a:t>
            </a:fld>
            <a:endParaRPr lang="en-US"/>
          </a:p>
        </p:txBody>
      </p:sp>
    </p:spTree>
    <p:extLst>
      <p:ext uri="{BB962C8B-B14F-4D97-AF65-F5344CB8AC3E}">
        <p14:creationId xmlns:p14="http://schemas.microsoft.com/office/powerpoint/2010/main" val="94346830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5064-CD6F-4565-9FA1-2F80869D9F0D}"/>
              </a:ext>
            </a:extLst>
          </p:cNvPr>
          <p:cNvSpPr>
            <a:spLocks noGrp="1"/>
          </p:cNvSpPr>
          <p:nvPr>
            <p:ph type="ctrTitle"/>
          </p:nvPr>
        </p:nvSpPr>
        <p:spPr/>
        <p:txBody>
          <a:bodyPr/>
          <a:lstStyle/>
          <a:p>
            <a:r>
              <a:rPr lang="en-US" dirty="0"/>
              <a:t>Healthy lifestyle analysis for 2021</a:t>
            </a:r>
          </a:p>
        </p:txBody>
      </p:sp>
      <p:sp>
        <p:nvSpPr>
          <p:cNvPr id="3" name="Subtitle 2">
            <a:extLst>
              <a:ext uri="{FF2B5EF4-FFF2-40B4-BE49-F238E27FC236}">
                <a16:creationId xmlns:a16="http://schemas.microsoft.com/office/drawing/2014/main" id="{C1D57367-325F-4626-B28E-24619D1D54A8}"/>
              </a:ext>
            </a:extLst>
          </p:cNvPr>
          <p:cNvSpPr>
            <a:spLocks noGrp="1"/>
          </p:cNvSpPr>
          <p:nvPr>
            <p:ph type="subTitle" idx="1"/>
          </p:nvPr>
        </p:nvSpPr>
        <p:spPr/>
        <p:txBody>
          <a:bodyPr/>
          <a:lstStyle/>
          <a:p>
            <a:r>
              <a:rPr lang="en-US" dirty="0"/>
              <a:t>Stefani Kondić</a:t>
            </a:r>
          </a:p>
        </p:txBody>
      </p:sp>
    </p:spTree>
    <p:extLst>
      <p:ext uri="{BB962C8B-B14F-4D97-AF65-F5344CB8AC3E}">
        <p14:creationId xmlns:p14="http://schemas.microsoft.com/office/powerpoint/2010/main" val="1510846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54EDC51-6458-4C4C-80D7-A9CA2A8E15F8}"/>
              </a:ext>
            </a:extLst>
          </p:cNvPr>
          <p:cNvPicPr>
            <a:picLocks noGrp="1" noChangeAspect="1"/>
          </p:cNvPicPr>
          <p:nvPr>
            <p:ph idx="1"/>
          </p:nvPr>
        </p:nvPicPr>
        <p:blipFill>
          <a:blip r:embed="rId2"/>
          <a:stretch>
            <a:fillRect/>
          </a:stretch>
        </p:blipFill>
        <p:spPr>
          <a:xfrm>
            <a:off x="434876" y="336650"/>
            <a:ext cx="9068661" cy="5593633"/>
          </a:xfrm>
          <a:prstGeom prst="rect">
            <a:avLst/>
          </a:prstGeom>
        </p:spPr>
      </p:pic>
    </p:spTree>
    <p:extLst>
      <p:ext uri="{BB962C8B-B14F-4D97-AF65-F5344CB8AC3E}">
        <p14:creationId xmlns:p14="http://schemas.microsoft.com/office/powerpoint/2010/main" val="3392110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C28C6-D2BD-49E9-B36A-E18C93D51872}"/>
              </a:ext>
            </a:extLst>
          </p:cNvPr>
          <p:cNvSpPr>
            <a:spLocks noGrp="1"/>
          </p:cNvSpPr>
          <p:nvPr>
            <p:ph type="title"/>
          </p:nvPr>
        </p:nvSpPr>
        <p:spPr/>
        <p:txBody>
          <a:bodyPr/>
          <a:lstStyle/>
          <a:p>
            <a:r>
              <a:rPr lang="en-US" dirty="0"/>
              <a:t>Left side of the graph holds 22.70% of cities</a:t>
            </a:r>
          </a:p>
        </p:txBody>
      </p:sp>
      <p:pic>
        <p:nvPicPr>
          <p:cNvPr id="4" name="Content Placeholder 3">
            <a:extLst>
              <a:ext uri="{FF2B5EF4-FFF2-40B4-BE49-F238E27FC236}">
                <a16:creationId xmlns:a16="http://schemas.microsoft.com/office/drawing/2014/main" id="{EEA90A0C-5888-4339-A925-CB4626418635}"/>
              </a:ext>
            </a:extLst>
          </p:cNvPr>
          <p:cNvPicPr>
            <a:picLocks noGrp="1" noChangeAspect="1"/>
          </p:cNvPicPr>
          <p:nvPr>
            <p:ph idx="1"/>
          </p:nvPr>
        </p:nvPicPr>
        <p:blipFill>
          <a:blip r:embed="rId2"/>
          <a:stretch>
            <a:fillRect/>
          </a:stretch>
        </p:blipFill>
        <p:spPr>
          <a:xfrm>
            <a:off x="677863" y="2653411"/>
            <a:ext cx="8596312" cy="2895791"/>
          </a:xfrm>
          <a:prstGeom prst="rect">
            <a:avLst/>
          </a:prstGeom>
        </p:spPr>
      </p:pic>
    </p:spTree>
    <p:extLst>
      <p:ext uri="{BB962C8B-B14F-4D97-AF65-F5344CB8AC3E}">
        <p14:creationId xmlns:p14="http://schemas.microsoft.com/office/powerpoint/2010/main" val="1472731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3D1309E-9DE8-40C1-8EAB-36AADBA32F40}"/>
              </a:ext>
            </a:extLst>
          </p:cNvPr>
          <p:cNvPicPr>
            <a:picLocks noGrp="1" noChangeAspect="1"/>
          </p:cNvPicPr>
          <p:nvPr>
            <p:ph idx="1"/>
          </p:nvPr>
        </p:nvPicPr>
        <p:blipFill>
          <a:blip r:embed="rId2"/>
          <a:stretch>
            <a:fillRect/>
          </a:stretch>
        </p:blipFill>
        <p:spPr>
          <a:xfrm>
            <a:off x="919744" y="597971"/>
            <a:ext cx="7973297" cy="5502260"/>
          </a:xfrm>
          <a:prstGeom prst="rect">
            <a:avLst/>
          </a:prstGeom>
        </p:spPr>
      </p:pic>
    </p:spTree>
    <p:extLst>
      <p:ext uri="{BB962C8B-B14F-4D97-AF65-F5344CB8AC3E}">
        <p14:creationId xmlns:p14="http://schemas.microsoft.com/office/powerpoint/2010/main" val="1547961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01DA8DB-4D72-4EB4-B98A-3835564EF57A}"/>
              </a:ext>
            </a:extLst>
          </p:cNvPr>
          <p:cNvPicPr>
            <a:picLocks noGrp="1" noChangeAspect="1"/>
          </p:cNvPicPr>
          <p:nvPr>
            <p:ph idx="1"/>
          </p:nvPr>
        </p:nvPicPr>
        <p:blipFill>
          <a:blip r:embed="rId2"/>
          <a:stretch>
            <a:fillRect/>
          </a:stretch>
        </p:blipFill>
        <p:spPr>
          <a:xfrm>
            <a:off x="658548" y="713380"/>
            <a:ext cx="8122826" cy="5431239"/>
          </a:xfrm>
          <a:prstGeom prst="rect">
            <a:avLst/>
          </a:prstGeom>
        </p:spPr>
      </p:pic>
    </p:spTree>
    <p:extLst>
      <p:ext uri="{BB962C8B-B14F-4D97-AF65-F5344CB8AC3E}">
        <p14:creationId xmlns:p14="http://schemas.microsoft.com/office/powerpoint/2010/main" val="2371081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DF18FC7-D270-4F23-AC41-34D71CD698CD}"/>
              </a:ext>
            </a:extLst>
          </p:cNvPr>
          <p:cNvPicPr>
            <a:picLocks noGrp="1" noChangeAspect="1"/>
          </p:cNvPicPr>
          <p:nvPr>
            <p:ph idx="1"/>
          </p:nvPr>
        </p:nvPicPr>
        <p:blipFill>
          <a:blip r:embed="rId2"/>
          <a:stretch>
            <a:fillRect/>
          </a:stretch>
        </p:blipFill>
        <p:spPr>
          <a:xfrm>
            <a:off x="367683" y="1921939"/>
            <a:ext cx="10515600" cy="3014121"/>
          </a:xfrm>
          <a:prstGeom prst="rect">
            <a:avLst/>
          </a:prstGeom>
        </p:spPr>
      </p:pic>
    </p:spTree>
    <p:extLst>
      <p:ext uri="{BB962C8B-B14F-4D97-AF65-F5344CB8AC3E}">
        <p14:creationId xmlns:p14="http://schemas.microsoft.com/office/powerpoint/2010/main" val="2813259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B3FCD-A448-4965-879A-C9B1C05CE215}"/>
              </a:ext>
            </a:extLst>
          </p:cNvPr>
          <p:cNvSpPr>
            <a:spLocks noGrp="1"/>
          </p:cNvSpPr>
          <p:nvPr>
            <p:ph type="title"/>
          </p:nvPr>
        </p:nvSpPr>
        <p:spPr/>
        <p:txBody>
          <a:bodyPr>
            <a:normAutofit fontScale="90000"/>
          </a:bodyPr>
          <a:lstStyle/>
          <a:p>
            <a:r>
              <a:rPr lang="en-US" sz="2800" dirty="0"/>
              <a:t> Let's now see relationship between obesity levels and life standard that is now expressed as ratio between cost of monthly gym membership and 30 days of water (buying one per day).</a:t>
            </a:r>
          </a:p>
        </p:txBody>
      </p:sp>
      <p:pic>
        <p:nvPicPr>
          <p:cNvPr id="5" name="Content Placeholder 4">
            <a:extLst>
              <a:ext uri="{FF2B5EF4-FFF2-40B4-BE49-F238E27FC236}">
                <a16:creationId xmlns:a16="http://schemas.microsoft.com/office/drawing/2014/main" id="{D0AEA452-B9BF-4C67-861F-0EA6DE5D2C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4343" y="1930400"/>
            <a:ext cx="6309859" cy="4460169"/>
          </a:xfrm>
        </p:spPr>
      </p:pic>
    </p:spTree>
    <p:extLst>
      <p:ext uri="{BB962C8B-B14F-4D97-AF65-F5344CB8AC3E}">
        <p14:creationId xmlns:p14="http://schemas.microsoft.com/office/powerpoint/2010/main" val="855382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72111-398E-42B2-A62C-2263DAB28E24}"/>
              </a:ext>
            </a:extLst>
          </p:cNvPr>
          <p:cNvSpPr>
            <a:spLocks noGrp="1"/>
          </p:cNvSpPr>
          <p:nvPr>
            <p:ph type="title"/>
          </p:nvPr>
        </p:nvSpPr>
        <p:spPr/>
        <p:txBody>
          <a:bodyPr/>
          <a:lstStyle/>
          <a:p>
            <a:r>
              <a:rPr lang="en-US" dirty="0"/>
              <a:t>Filtering out</a:t>
            </a:r>
          </a:p>
        </p:txBody>
      </p:sp>
      <p:pic>
        <p:nvPicPr>
          <p:cNvPr id="4" name="Content Placeholder 3">
            <a:extLst>
              <a:ext uri="{FF2B5EF4-FFF2-40B4-BE49-F238E27FC236}">
                <a16:creationId xmlns:a16="http://schemas.microsoft.com/office/drawing/2014/main" id="{4E55FF7F-113D-4CF9-B165-EE5B99C53DA7}"/>
              </a:ext>
            </a:extLst>
          </p:cNvPr>
          <p:cNvPicPr>
            <a:picLocks noGrp="1" noChangeAspect="1"/>
          </p:cNvPicPr>
          <p:nvPr>
            <p:ph idx="1"/>
          </p:nvPr>
        </p:nvPicPr>
        <p:blipFill>
          <a:blip r:embed="rId2"/>
          <a:stretch>
            <a:fillRect/>
          </a:stretch>
        </p:blipFill>
        <p:spPr>
          <a:xfrm>
            <a:off x="2233898" y="1233996"/>
            <a:ext cx="6793462" cy="4808029"/>
          </a:xfrm>
          <a:prstGeom prst="rect">
            <a:avLst/>
          </a:prstGeom>
        </p:spPr>
      </p:pic>
    </p:spTree>
    <p:extLst>
      <p:ext uri="{BB962C8B-B14F-4D97-AF65-F5344CB8AC3E}">
        <p14:creationId xmlns:p14="http://schemas.microsoft.com/office/powerpoint/2010/main" val="2114514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1698853-A601-4A8C-93B0-F5018A51DC40}"/>
              </a:ext>
            </a:extLst>
          </p:cNvPr>
          <p:cNvPicPr>
            <a:picLocks noGrp="1" noChangeAspect="1"/>
          </p:cNvPicPr>
          <p:nvPr>
            <p:ph idx="1"/>
          </p:nvPr>
        </p:nvPicPr>
        <p:blipFill>
          <a:blip r:embed="rId2"/>
          <a:stretch>
            <a:fillRect/>
          </a:stretch>
        </p:blipFill>
        <p:spPr>
          <a:xfrm>
            <a:off x="0" y="1408115"/>
            <a:ext cx="12116561" cy="4041769"/>
          </a:xfrm>
          <a:prstGeom prst="rect">
            <a:avLst/>
          </a:prstGeom>
        </p:spPr>
      </p:pic>
      <p:sp>
        <p:nvSpPr>
          <p:cNvPr id="5" name="TextBox 4">
            <a:extLst>
              <a:ext uri="{FF2B5EF4-FFF2-40B4-BE49-F238E27FC236}">
                <a16:creationId xmlns:a16="http://schemas.microsoft.com/office/drawing/2014/main" id="{90DA7216-389F-44D4-8595-C3FF559D0559}"/>
              </a:ext>
            </a:extLst>
          </p:cNvPr>
          <p:cNvSpPr txBox="1"/>
          <p:nvPr/>
        </p:nvSpPr>
        <p:spPr>
          <a:xfrm>
            <a:off x="1109709" y="363984"/>
            <a:ext cx="1920847" cy="369332"/>
          </a:xfrm>
          <a:prstGeom prst="rect">
            <a:avLst/>
          </a:prstGeom>
          <a:noFill/>
        </p:spPr>
        <p:txBody>
          <a:bodyPr wrap="none" rtlCol="0">
            <a:spAutoFit/>
          </a:bodyPr>
          <a:lstStyle/>
          <a:p>
            <a:r>
              <a:rPr lang="en-US" dirty="0"/>
              <a:t>Bottom left corner</a:t>
            </a:r>
          </a:p>
        </p:txBody>
      </p:sp>
    </p:spTree>
    <p:extLst>
      <p:ext uri="{BB962C8B-B14F-4D97-AF65-F5344CB8AC3E}">
        <p14:creationId xmlns:p14="http://schemas.microsoft.com/office/powerpoint/2010/main" val="3752589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A2F27-BF35-47F5-AC13-8DFCFDCED83D}"/>
              </a:ext>
            </a:extLst>
          </p:cNvPr>
          <p:cNvSpPr>
            <a:spLocks noGrp="1"/>
          </p:cNvSpPr>
          <p:nvPr>
            <p:ph type="title"/>
          </p:nvPr>
        </p:nvSpPr>
        <p:spPr/>
        <p:txBody>
          <a:bodyPr>
            <a:noAutofit/>
          </a:bodyPr>
          <a:lstStyle/>
          <a:p>
            <a:r>
              <a:rPr lang="en-US" sz="2800" dirty="0"/>
              <a:t>Fun fact: for some reason, countries that have the same obesity level have also the same annual avg. working hours, happiness level, life expectancy and around the same price of bottled water.</a:t>
            </a:r>
          </a:p>
        </p:txBody>
      </p:sp>
      <p:pic>
        <p:nvPicPr>
          <p:cNvPr id="5" name="Content Placeholder 4">
            <a:extLst>
              <a:ext uri="{FF2B5EF4-FFF2-40B4-BE49-F238E27FC236}">
                <a16:creationId xmlns:a16="http://schemas.microsoft.com/office/drawing/2014/main" id="{B8F50655-AA8E-4EA8-9C38-544D8C2E1A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368134"/>
            <a:ext cx="8596312" cy="3466344"/>
          </a:xfrm>
        </p:spPr>
      </p:pic>
    </p:spTree>
    <p:extLst>
      <p:ext uri="{BB962C8B-B14F-4D97-AF65-F5344CB8AC3E}">
        <p14:creationId xmlns:p14="http://schemas.microsoft.com/office/powerpoint/2010/main" val="3881449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29B3E55-CA26-4224-A49C-36A73F8217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77" y="1037501"/>
            <a:ext cx="11810287" cy="3933995"/>
          </a:xfrm>
        </p:spPr>
      </p:pic>
    </p:spTree>
    <p:extLst>
      <p:ext uri="{BB962C8B-B14F-4D97-AF65-F5344CB8AC3E}">
        <p14:creationId xmlns:p14="http://schemas.microsoft.com/office/powerpoint/2010/main" val="1185991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9C66B-E541-491D-A085-06C198E7D89D}"/>
              </a:ext>
            </a:extLst>
          </p:cNvPr>
          <p:cNvSpPr>
            <a:spLocks noGrp="1"/>
          </p:cNvSpPr>
          <p:nvPr>
            <p:ph type="title"/>
          </p:nvPr>
        </p:nvSpPr>
        <p:spPr/>
        <p:txBody>
          <a:bodyPr/>
          <a:lstStyle/>
          <a:p>
            <a:r>
              <a:rPr lang="en-US" dirty="0"/>
              <a:t>Cities with most sunshine hours</a:t>
            </a:r>
          </a:p>
        </p:txBody>
      </p:sp>
      <p:pic>
        <p:nvPicPr>
          <p:cNvPr id="8" name="Content Placeholder 7">
            <a:extLst>
              <a:ext uri="{FF2B5EF4-FFF2-40B4-BE49-F238E27FC236}">
                <a16:creationId xmlns:a16="http://schemas.microsoft.com/office/drawing/2014/main" id="{A606A03E-FB80-4D2B-8862-0B5E4132AD51}"/>
              </a:ext>
            </a:extLst>
          </p:cNvPr>
          <p:cNvPicPr>
            <a:picLocks noGrp="1" noChangeAspect="1"/>
          </p:cNvPicPr>
          <p:nvPr>
            <p:ph idx="1"/>
          </p:nvPr>
        </p:nvPicPr>
        <p:blipFill>
          <a:blip r:embed="rId2"/>
          <a:stretch>
            <a:fillRect/>
          </a:stretch>
        </p:blipFill>
        <p:spPr>
          <a:xfrm>
            <a:off x="110231" y="1930400"/>
            <a:ext cx="10515600" cy="2634781"/>
          </a:xfrm>
          <a:prstGeom prst="rect">
            <a:avLst/>
          </a:prstGeom>
        </p:spPr>
      </p:pic>
    </p:spTree>
    <p:extLst>
      <p:ext uri="{BB962C8B-B14F-4D97-AF65-F5344CB8AC3E}">
        <p14:creationId xmlns:p14="http://schemas.microsoft.com/office/powerpoint/2010/main" val="3684364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8D9AEA-2C24-4339-A105-9704563F05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63560"/>
            <a:ext cx="10515600" cy="2011743"/>
          </a:xfrm>
        </p:spPr>
      </p:pic>
    </p:spTree>
    <p:extLst>
      <p:ext uri="{BB962C8B-B14F-4D97-AF65-F5344CB8AC3E}">
        <p14:creationId xmlns:p14="http://schemas.microsoft.com/office/powerpoint/2010/main" val="1401492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E2307-A7F7-4607-BD56-5B5DA20AB2A7}"/>
              </a:ext>
            </a:extLst>
          </p:cNvPr>
          <p:cNvSpPr>
            <a:spLocks noGrp="1"/>
          </p:cNvSpPr>
          <p:nvPr>
            <p:ph type="title"/>
          </p:nvPr>
        </p:nvSpPr>
        <p:spPr/>
        <p:txBody>
          <a:bodyPr/>
          <a:lstStyle/>
          <a:p>
            <a:r>
              <a:rPr lang="en-US" dirty="0"/>
              <a:t>Arcuate nucleus of hypothalamus</a:t>
            </a:r>
          </a:p>
        </p:txBody>
      </p:sp>
      <p:sp>
        <p:nvSpPr>
          <p:cNvPr id="3" name="Content Placeholder 2">
            <a:extLst>
              <a:ext uri="{FF2B5EF4-FFF2-40B4-BE49-F238E27FC236}">
                <a16:creationId xmlns:a16="http://schemas.microsoft.com/office/drawing/2014/main" id="{F885D76F-33F5-411B-92EA-EB6A7A33BC13}"/>
              </a:ext>
            </a:extLst>
          </p:cNvPr>
          <p:cNvSpPr>
            <a:spLocks noGrp="1"/>
          </p:cNvSpPr>
          <p:nvPr>
            <p:ph idx="1"/>
          </p:nvPr>
        </p:nvSpPr>
        <p:spPr>
          <a:xfrm>
            <a:off x="838200" y="1825624"/>
            <a:ext cx="5103644" cy="4486275"/>
          </a:xfrm>
        </p:spPr>
        <p:txBody>
          <a:bodyPr/>
          <a:lstStyle/>
          <a:p>
            <a:r>
              <a:rPr lang="en-US" dirty="0"/>
              <a:t>It is know that viewing light affects human feeding behavior. There is an aggregation of neurons in hypothalamus (arcuate nucleus of hypothalamus) that drives our feeding behavior and feelings of being safe. So, let's check out the relationship between obesity levels and sunshine hours.</a:t>
            </a:r>
          </a:p>
        </p:txBody>
      </p:sp>
      <p:pic>
        <p:nvPicPr>
          <p:cNvPr id="4" name="Picture 3">
            <a:extLst>
              <a:ext uri="{FF2B5EF4-FFF2-40B4-BE49-F238E27FC236}">
                <a16:creationId xmlns:a16="http://schemas.microsoft.com/office/drawing/2014/main" id="{C000C0C9-16B6-46A4-93DB-082AD60EA96A}"/>
              </a:ext>
            </a:extLst>
          </p:cNvPr>
          <p:cNvPicPr>
            <a:picLocks noChangeAspect="1"/>
          </p:cNvPicPr>
          <p:nvPr/>
        </p:nvPicPr>
        <p:blipFill>
          <a:blip r:embed="rId2"/>
          <a:stretch>
            <a:fillRect/>
          </a:stretch>
        </p:blipFill>
        <p:spPr>
          <a:xfrm>
            <a:off x="6250157" y="1920875"/>
            <a:ext cx="5391150" cy="4391025"/>
          </a:xfrm>
          <a:prstGeom prst="rect">
            <a:avLst/>
          </a:prstGeom>
        </p:spPr>
      </p:pic>
    </p:spTree>
    <p:extLst>
      <p:ext uri="{BB962C8B-B14F-4D97-AF65-F5344CB8AC3E}">
        <p14:creationId xmlns:p14="http://schemas.microsoft.com/office/powerpoint/2010/main" val="1847955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A4AA6A-DD01-4F3E-BFBF-154728BFBE2C}"/>
              </a:ext>
            </a:extLst>
          </p:cNvPr>
          <p:cNvSpPr>
            <a:spLocks noGrp="1"/>
          </p:cNvSpPr>
          <p:nvPr>
            <p:ph idx="1"/>
          </p:nvPr>
        </p:nvSpPr>
        <p:spPr/>
        <p:txBody>
          <a:bodyPr/>
          <a:lstStyle/>
          <a:p>
            <a:r>
              <a:rPr lang="en-US" dirty="0"/>
              <a:t>The more sunlight you view, less hungry you will be. There are some particular cells in our eyes that are sensitive to blue light and regulate our circadian rhythm and also feeding behaviors.</a:t>
            </a:r>
          </a:p>
          <a:p>
            <a:r>
              <a:rPr lang="en-US" dirty="0"/>
              <a:t>We would expect that cities with more sunny hours should have lower obesity levels.</a:t>
            </a:r>
          </a:p>
        </p:txBody>
      </p:sp>
    </p:spTree>
    <p:extLst>
      <p:ext uri="{BB962C8B-B14F-4D97-AF65-F5344CB8AC3E}">
        <p14:creationId xmlns:p14="http://schemas.microsoft.com/office/powerpoint/2010/main" val="794885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A1EEA-1276-4FE1-B11E-6258313FF46A}"/>
              </a:ext>
            </a:extLst>
          </p:cNvPr>
          <p:cNvSpPr>
            <a:spLocks noGrp="1"/>
          </p:cNvSpPr>
          <p:nvPr>
            <p:ph type="title"/>
          </p:nvPr>
        </p:nvSpPr>
        <p:spPr>
          <a:xfrm>
            <a:off x="1255450" y="1536976"/>
            <a:ext cx="2464293" cy="3390129"/>
          </a:xfrm>
        </p:spPr>
        <p:txBody>
          <a:bodyPr>
            <a:normAutofit fontScale="90000"/>
          </a:bodyPr>
          <a:lstStyle/>
          <a:p>
            <a:r>
              <a:rPr lang="en-US" sz="3800" dirty="0"/>
              <a:t>Obesity levels as a function of sunshine hours per year</a:t>
            </a:r>
          </a:p>
        </p:txBody>
      </p:sp>
      <p:pic>
        <p:nvPicPr>
          <p:cNvPr id="5" name="Content Placeholder 4">
            <a:extLst>
              <a:ext uri="{FF2B5EF4-FFF2-40B4-BE49-F238E27FC236}">
                <a16:creationId xmlns:a16="http://schemas.microsoft.com/office/drawing/2014/main" id="{26C72D51-8707-49FC-9129-8149531C75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8520" y="655808"/>
            <a:ext cx="8256232" cy="5837067"/>
          </a:xfrm>
        </p:spPr>
      </p:pic>
    </p:spTree>
    <p:extLst>
      <p:ext uri="{BB962C8B-B14F-4D97-AF65-F5344CB8AC3E}">
        <p14:creationId xmlns:p14="http://schemas.microsoft.com/office/powerpoint/2010/main" val="1817270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380CF5E-8C5F-4AE3-AEB8-A39A4CE0DC9E}"/>
              </a:ext>
            </a:extLst>
          </p:cNvPr>
          <p:cNvPicPr>
            <a:picLocks noGrp="1" noChangeAspect="1"/>
          </p:cNvPicPr>
          <p:nvPr>
            <p:ph idx="1"/>
          </p:nvPr>
        </p:nvPicPr>
        <p:blipFill>
          <a:blip r:embed="rId2"/>
          <a:stretch>
            <a:fillRect/>
          </a:stretch>
        </p:blipFill>
        <p:spPr>
          <a:xfrm>
            <a:off x="1086708" y="686965"/>
            <a:ext cx="7657123" cy="5484069"/>
          </a:xfrm>
          <a:prstGeom prst="rect">
            <a:avLst/>
          </a:prstGeom>
        </p:spPr>
      </p:pic>
    </p:spTree>
    <p:extLst>
      <p:ext uri="{BB962C8B-B14F-4D97-AF65-F5344CB8AC3E}">
        <p14:creationId xmlns:p14="http://schemas.microsoft.com/office/powerpoint/2010/main" val="693149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ECA1239-0BB3-4CD5-86AB-FFEEE159B4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7900" y="701336"/>
            <a:ext cx="11216199" cy="5156031"/>
          </a:xfrm>
        </p:spPr>
      </p:pic>
    </p:spTree>
    <p:extLst>
      <p:ext uri="{BB962C8B-B14F-4D97-AF65-F5344CB8AC3E}">
        <p14:creationId xmlns:p14="http://schemas.microsoft.com/office/powerpoint/2010/main" val="1779365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8E9BF59-DDFB-42CB-A316-88C1A44E86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97718"/>
            <a:ext cx="9537273" cy="5262563"/>
          </a:xfrm>
        </p:spPr>
      </p:pic>
    </p:spTree>
    <p:extLst>
      <p:ext uri="{BB962C8B-B14F-4D97-AF65-F5344CB8AC3E}">
        <p14:creationId xmlns:p14="http://schemas.microsoft.com/office/powerpoint/2010/main" val="3296072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B50FF71-B111-4564-838E-BF3FA8C23E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2983" y="1030202"/>
            <a:ext cx="8003361" cy="4797595"/>
          </a:xfrm>
        </p:spPr>
      </p:pic>
    </p:spTree>
    <p:extLst>
      <p:ext uri="{BB962C8B-B14F-4D97-AF65-F5344CB8AC3E}">
        <p14:creationId xmlns:p14="http://schemas.microsoft.com/office/powerpoint/2010/main" val="767602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DA88C9C-E8FD-4807-9D3E-101695B2F2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6956" y="1012447"/>
            <a:ext cx="8214611" cy="4833106"/>
          </a:xfrm>
        </p:spPr>
      </p:pic>
    </p:spTree>
    <p:extLst>
      <p:ext uri="{BB962C8B-B14F-4D97-AF65-F5344CB8AC3E}">
        <p14:creationId xmlns:p14="http://schemas.microsoft.com/office/powerpoint/2010/main" val="2269573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716BA-E2EC-469C-8C8F-705661318D40}"/>
              </a:ext>
            </a:extLst>
          </p:cNvPr>
          <p:cNvSpPr>
            <a:spLocks noGrp="1"/>
          </p:cNvSpPr>
          <p:nvPr>
            <p:ph type="title"/>
          </p:nvPr>
        </p:nvSpPr>
        <p:spPr/>
        <p:txBody>
          <a:bodyPr/>
          <a:lstStyle/>
          <a:p>
            <a:r>
              <a:rPr lang="en-US" dirty="0"/>
              <a:t>Pollution and life expectancy</a:t>
            </a:r>
          </a:p>
        </p:txBody>
      </p:sp>
      <p:pic>
        <p:nvPicPr>
          <p:cNvPr id="5" name="Content Placeholder 4">
            <a:extLst>
              <a:ext uri="{FF2B5EF4-FFF2-40B4-BE49-F238E27FC236}">
                <a16:creationId xmlns:a16="http://schemas.microsoft.com/office/drawing/2014/main" id="{64D663B2-209C-49BD-A359-C68BF60B7E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9823" y="1270000"/>
            <a:ext cx="7528044" cy="5322246"/>
          </a:xfrm>
        </p:spPr>
      </p:pic>
    </p:spTree>
    <p:extLst>
      <p:ext uri="{BB962C8B-B14F-4D97-AF65-F5344CB8AC3E}">
        <p14:creationId xmlns:p14="http://schemas.microsoft.com/office/powerpoint/2010/main" val="3533794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3552-8404-44C7-8C93-5B7858377D41}"/>
              </a:ext>
            </a:extLst>
          </p:cNvPr>
          <p:cNvSpPr>
            <a:spLocks noGrp="1"/>
          </p:cNvSpPr>
          <p:nvPr>
            <p:ph type="title"/>
          </p:nvPr>
        </p:nvSpPr>
        <p:spPr/>
        <p:txBody>
          <a:bodyPr/>
          <a:lstStyle/>
          <a:p>
            <a:r>
              <a:rPr lang="en-US" dirty="0"/>
              <a:t>Cities with least sunshine hours</a:t>
            </a:r>
          </a:p>
        </p:txBody>
      </p:sp>
      <p:pic>
        <p:nvPicPr>
          <p:cNvPr id="5" name="Content Placeholder 4">
            <a:extLst>
              <a:ext uri="{FF2B5EF4-FFF2-40B4-BE49-F238E27FC236}">
                <a16:creationId xmlns:a16="http://schemas.microsoft.com/office/drawing/2014/main" id="{D746EEEC-F7A9-4D10-9E86-CE16F84BC0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20194"/>
            <a:ext cx="10127858" cy="2217612"/>
          </a:xfrm>
        </p:spPr>
      </p:pic>
    </p:spTree>
    <p:extLst>
      <p:ext uri="{BB962C8B-B14F-4D97-AF65-F5344CB8AC3E}">
        <p14:creationId xmlns:p14="http://schemas.microsoft.com/office/powerpoint/2010/main" val="2652160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B4BFC84-C945-4A4A-AF6C-D1CAECC54B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05" y="471365"/>
            <a:ext cx="9089314" cy="5915269"/>
          </a:xfrm>
        </p:spPr>
      </p:pic>
    </p:spTree>
    <p:extLst>
      <p:ext uri="{BB962C8B-B14F-4D97-AF65-F5344CB8AC3E}">
        <p14:creationId xmlns:p14="http://schemas.microsoft.com/office/powerpoint/2010/main" val="1088550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BE7F1-C0BB-462D-BF7E-A222A684B556}"/>
              </a:ext>
            </a:extLst>
          </p:cNvPr>
          <p:cNvSpPr>
            <a:spLocks noGrp="1"/>
          </p:cNvSpPr>
          <p:nvPr>
            <p:ph type="title"/>
          </p:nvPr>
        </p:nvSpPr>
        <p:spPr>
          <a:xfrm>
            <a:off x="838200" y="169816"/>
            <a:ext cx="10515600" cy="1325563"/>
          </a:xfrm>
        </p:spPr>
        <p:txBody>
          <a:bodyPr>
            <a:noAutofit/>
          </a:bodyPr>
          <a:lstStyle/>
          <a:p>
            <a:r>
              <a:rPr lang="en-US" sz="3000" dirty="0"/>
              <a:t>Assumption: the more expensive bottled water the better the standard of life, i.e. more developed country.</a:t>
            </a:r>
          </a:p>
        </p:txBody>
      </p:sp>
      <p:pic>
        <p:nvPicPr>
          <p:cNvPr id="5" name="Content Placeholder 4">
            <a:extLst>
              <a:ext uri="{FF2B5EF4-FFF2-40B4-BE49-F238E27FC236}">
                <a16:creationId xmlns:a16="http://schemas.microsoft.com/office/drawing/2014/main" id="{6C896BC7-364F-463D-B337-3E90047713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3694" y="1495379"/>
            <a:ext cx="7155182" cy="5058637"/>
          </a:xfrm>
        </p:spPr>
      </p:pic>
    </p:spTree>
    <p:extLst>
      <p:ext uri="{BB962C8B-B14F-4D97-AF65-F5344CB8AC3E}">
        <p14:creationId xmlns:p14="http://schemas.microsoft.com/office/powerpoint/2010/main" val="517887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C75F64-BDB7-47F7-A6DE-166889ABB1E8}"/>
              </a:ext>
            </a:extLst>
          </p:cNvPr>
          <p:cNvSpPr>
            <a:spLocks noGrp="1"/>
          </p:cNvSpPr>
          <p:nvPr>
            <p:ph idx="1"/>
          </p:nvPr>
        </p:nvSpPr>
        <p:spPr>
          <a:xfrm>
            <a:off x="1068649" y="2404419"/>
            <a:ext cx="10054701" cy="2049162"/>
          </a:xfrm>
        </p:spPr>
        <p:txBody>
          <a:bodyPr/>
          <a:lstStyle/>
          <a:p>
            <a:pPr marL="0" indent="0">
              <a:buNone/>
            </a:pPr>
            <a:r>
              <a:rPr lang="en-US" dirty="0"/>
              <a:t>Conclusion: the better standard of life the less polluted the country. (Or maybe, more developed countries move their companies to countries that are less developed and will work for less money - cheap labor and thus countries with lower life standards are more polluted)</a:t>
            </a:r>
          </a:p>
        </p:txBody>
      </p:sp>
    </p:spTree>
    <p:extLst>
      <p:ext uri="{BB962C8B-B14F-4D97-AF65-F5344CB8AC3E}">
        <p14:creationId xmlns:p14="http://schemas.microsoft.com/office/powerpoint/2010/main" val="19844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F8BAD-3A9A-4DBB-B08F-0314CDF9BACE}"/>
              </a:ext>
            </a:extLst>
          </p:cNvPr>
          <p:cNvSpPr>
            <a:spLocks noGrp="1"/>
          </p:cNvSpPr>
          <p:nvPr>
            <p:ph type="title"/>
          </p:nvPr>
        </p:nvSpPr>
        <p:spPr/>
        <p:txBody>
          <a:bodyPr/>
          <a:lstStyle/>
          <a:p>
            <a:r>
              <a:rPr lang="en-US" dirty="0"/>
              <a:t>Points that somewhat deviate from previous graph:</a:t>
            </a:r>
          </a:p>
        </p:txBody>
      </p:sp>
      <p:pic>
        <p:nvPicPr>
          <p:cNvPr id="4" name="Content Placeholder 3">
            <a:extLst>
              <a:ext uri="{FF2B5EF4-FFF2-40B4-BE49-F238E27FC236}">
                <a16:creationId xmlns:a16="http://schemas.microsoft.com/office/drawing/2014/main" id="{3B0A781B-5874-4B30-B94C-905C2C1AECA1}"/>
              </a:ext>
            </a:extLst>
          </p:cNvPr>
          <p:cNvPicPr>
            <a:picLocks noGrp="1" noChangeAspect="1"/>
          </p:cNvPicPr>
          <p:nvPr>
            <p:ph idx="1"/>
          </p:nvPr>
        </p:nvPicPr>
        <p:blipFill>
          <a:blip r:embed="rId2"/>
          <a:stretch>
            <a:fillRect/>
          </a:stretch>
        </p:blipFill>
        <p:spPr>
          <a:xfrm>
            <a:off x="2338149" y="2160588"/>
            <a:ext cx="5275739" cy="3881437"/>
          </a:xfrm>
          <a:prstGeom prst="rect">
            <a:avLst/>
          </a:prstGeom>
        </p:spPr>
      </p:pic>
    </p:spTree>
    <p:extLst>
      <p:ext uri="{BB962C8B-B14F-4D97-AF65-F5344CB8AC3E}">
        <p14:creationId xmlns:p14="http://schemas.microsoft.com/office/powerpoint/2010/main" val="2277330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E921539-C866-4B80-A4F9-9C3A2530B578}"/>
              </a:ext>
            </a:extLst>
          </p:cNvPr>
          <p:cNvPicPr>
            <a:picLocks noGrp="1" noChangeAspect="1"/>
          </p:cNvPicPr>
          <p:nvPr>
            <p:ph idx="1"/>
          </p:nvPr>
        </p:nvPicPr>
        <p:blipFill>
          <a:blip r:embed="rId2"/>
          <a:stretch>
            <a:fillRect/>
          </a:stretch>
        </p:blipFill>
        <p:spPr>
          <a:xfrm>
            <a:off x="168676" y="1757778"/>
            <a:ext cx="11694850" cy="2546243"/>
          </a:xfrm>
          <a:prstGeom prst="rect">
            <a:avLst/>
          </a:prstGeom>
        </p:spPr>
      </p:pic>
    </p:spTree>
    <p:extLst>
      <p:ext uri="{BB962C8B-B14F-4D97-AF65-F5344CB8AC3E}">
        <p14:creationId xmlns:p14="http://schemas.microsoft.com/office/powerpoint/2010/main" val="4215298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7865B-6AC9-41C0-A29F-5A082A818B3A}"/>
              </a:ext>
            </a:extLst>
          </p:cNvPr>
          <p:cNvSpPr>
            <a:spLocks noGrp="1"/>
          </p:cNvSpPr>
          <p:nvPr>
            <p:ph type="title"/>
          </p:nvPr>
        </p:nvSpPr>
        <p:spPr/>
        <p:txBody>
          <a:bodyPr/>
          <a:lstStyle/>
          <a:p>
            <a:r>
              <a:rPr lang="en-US" dirty="0"/>
              <a:t>Amsterdam is ranked as #1 to live in.	</a:t>
            </a:r>
          </a:p>
        </p:txBody>
      </p:sp>
      <p:sp>
        <p:nvSpPr>
          <p:cNvPr id="3" name="Content Placeholder 2">
            <a:extLst>
              <a:ext uri="{FF2B5EF4-FFF2-40B4-BE49-F238E27FC236}">
                <a16:creationId xmlns:a16="http://schemas.microsoft.com/office/drawing/2014/main" id="{EF8267B2-AA7C-46A2-9B10-EF71767863C6}"/>
              </a:ext>
            </a:extLst>
          </p:cNvPr>
          <p:cNvSpPr>
            <a:spLocks noGrp="1"/>
          </p:cNvSpPr>
          <p:nvPr>
            <p:ph idx="1"/>
          </p:nvPr>
        </p:nvSpPr>
        <p:spPr/>
        <p:txBody>
          <a:bodyPr/>
          <a:lstStyle/>
          <a:p>
            <a:r>
              <a:rPr lang="en-US" dirty="0"/>
              <a:t> #11 least polluted city</a:t>
            </a:r>
          </a:p>
          <a:p>
            <a:r>
              <a:rPr lang="en-US" dirty="0"/>
              <a:t>#16 by life expectancy</a:t>
            </a:r>
          </a:p>
          <a:p>
            <a:r>
              <a:rPr lang="en-US" dirty="0"/>
              <a:t>#5 happiest city</a:t>
            </a:r>
          </a:p>
          <a:p>
            <a:r>
              <a:rPr lang="en-US" dirty="0"/>
              <a:t>#3 by the number of outdoor activities</a:t>
            </a:r>
          </a:p>
        </p:txBody>
      </p:sp>
    </p:spTree>
    <p:extLst>
      <p:ext uri="{BB962C8B-B14F-4D97-AF65-F5344CB8AC3E}">
        <p14:creationId xmlns:p14="http://schemas.microsoft.com/office/powerpoint/2010/main" val="2767909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039123-20CD-4BCD-ABD0-9215BA46391A}"/>
              </a:ext>
            </a:extLst>
          </p:cNvPr>
          <p:cNvSpPr>
            <a:spLocks noGrp="1"/>
          </p:cNvSpPr>
          <p:nvPr>
            <p:ph idx="1"/>
          </p:nvPr>
        </p:nvSpPr>
        <p:spPr/>
        <p:txBody>
          <a:bodyPr>
            <a:normAutofit/>
          </a:bodyPr>
          <a:lstStyle/>
          <a:p>
            <a:r>
              <a:rPr lang="en-US" sz="4500" dirty="0"/>
              <a:t>Trying to find equation for ranking the cities?</a:t>
            </a:r>
          </a:p>
        </p:txBody>
      </p:sp>
    </p:spTree>
    <p:extLst>
      <p:ext uri="{BB962C8B-B14F-4D97-AF65-F5344CB8AC3E}">
        <p14:creationId xmlns:p14="http://schemas.microsoft.com/office/powerpoint/2010/main" val="1073041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B701D2-5189-4293-BC32-1F539AD50410}"/>
              </a:ext>
            </a:extLst>
          </p:cNvPr>
          <p:cNvSpPr>
            <a:spLocks noGrp="1"/>
          </p:cNvSpPr>
          <p:nvPr>
            <p:ph idx="1"/>
          </p:nvPr>
        </p:nvSpPr>
        <p:spPr/>
        <p:txBody>
          <a:bodyPr>
            <a:normAutofit/>
          </a:bodyPr>
          <a:lstStyle/>
          <a:p>
            <a:r>
              <a:rPr lang="en-US" sz="3000" dirty="0"/>
              <a:t>Thank you for your time!</a:t>
            </a:r>
          </a:p>
        </p:txBody>
      </p:sp>
    </p:spTree>
    <p:extLst>
      <p:ext uri="{BB962C8B-B14F-4D97-AF65-F5344CB8AC3E}">
        <p14:creationId xmlns:p14="http://schemas.microsoft.com/office/powerpoint/2010/main" val="132224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04AE-DF0D-4FFC-8A84-CD87A6FD5F1B}"/>
              </a:ext>
            </a:extLst>
          </p:cNvPr>
          <p:cNvSpPr>
            <a:spLocks noGrp="1"/>
          </p:cNvSpPr>
          <p:nvPr>
            <p:ph type="title"/>
          </p:nvPr>
        </p:nvSpPr>
        <p:spPr/>
        <p:txBody>
          <a:bodyPr/>
          <a:lstStyle/>
          <a:p>
            <a:r>
              <a:rPr lang="en-US" dirty="0"/>
              <a:t>Cities with lowest and highest life expectancy</a:t>
            </a:r>
          </a:p>
        </p:txBody>
      </p:sp>
      <p:pic>
        <p:nvPicPr>
          <p:cNvPr id="4" name="Content Placeholder 3">
            <a:extLst>
              <a:ext uri="{FF2B5EF4-FFF2-40B4-BE49-F238E27FC236}">
                <a16:creationId xmlns:a16="http://schemas.microsoft.com/office/drawing/2014/main" id="{067AE5C5-36FE-4877-8C68-2B5D3EE94DA4}"/>
              </a:ext>
            </a:extLst>
          </p:cNvPr>
          <p:cNvPicPr>
            <a:picLocks noGrp="1" noChangeAspect="1"/>
          </p:cNvPicPr>
          <p:nvPr>
            <p:ph idx="1"/>
          </p:nvPr>
        </p:nvPicPr>
        <p:blipFill>
          <a:blip r:embed="rId2"/>
          <a:stretch>
            <a:fillRect/>
          </a:stretch>
        </p:blipFill>
        <p:spPr>
          <a:xfrm>
            <a:off x="312746" y="1930400"/>
            <a:ext cx="9702195" cy="4675587"/>
          </a:xfrm>
          <a:prstGeom prst="rect">
            <a:avLst/>
          </a:prstGeom>
        </p:spPr>
      </p:pic>
    </p:spTree>
    <p:extLst>
      <p:ext uri="{BB962C8B-B14F-4D97-AF65-F5344CB8AC3E}">
        <p14:creationId xmlns:p14="http://schemas.microsoft.com/office/powerpoint/2010/main" val="2254642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20D16-A238-456F-8F33-71C7D015F9FA}"/>
              </a:ext>
            </a:extLst>
          </p:cNvPr>
          <p:cNvSpPr>
            <a:spLocks noGrp="1"/>
          </p:cNvSpPr>
          <p:nvPr>
            <p:ph type="title"/>
          </p:nvPr>
        </p:nvSpPr>
        <p:spPr/>
        <p:txBody>
          <a:bodyPr/>
          <a:lstStyle/>
          <a:p>
            <a:r>
              <a:rPr lang="en-US" dirty="0"/>
              <a:t>Cities lowest and highest pollution index</a:t>
            </a:r>
          </a:p>
        </p:txBody>
      </p:sp>
      <p:pic>
        <p:nvPicPr>
          <p:cNvPr id="4" name="Content Placeholder 3">
            <a:extLst>
              <a:ext uri="{FF2B5EF4-FFF2-40B4-BE49-F238E27FC236}">
                <a16:creationId xmlns:a16="http://schemas.microsoft.com/office/drawing/2014/main" id="{C91EC1F8-0031-424E-BB31-4770E8815C46}"/>
              </a:ext>
            </a:extLst>
          </p:cNvPr>
          <p:cNvPicPr>
            <a:picLocks noGrp="1" noChangeAspect="1"/>
          </p:cNvPicPr>
          <p:nvPr>
            <p:ph idx="1"/>
          </p:nvPr>
        </p:nvPicPr>
        <p:blipFill>
          <a:blip r:embed="rId2"/>
          <a:stretch>
            <a:fillRect/>
          </a:stretch>
        </p:blipFill>
        <p:spPr>
          <a:xfrm>
            <a:off x="155532" y="1516170"/>
            <a:ext cx="10407242" cy="5092115"/>
          </a:xfrm>
          <a:prstGeom prst="rect">
            <a:avLst/>
          </a:prstGeom>
        </p:spPr>
      </p:pic>
    </p:spTree>
    <p:extLst>
      <p:ext uri="{BB962C8B-B14F-4D97-AF65-F5344CB8AC3E}">
        <p14:creationId xmlns:p14="http://schemas.microsoft.com/office/powerpoint/2010/main" val="4108751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30A8-0704-4C3E-95DC-8022E8548C51}"/>
              </a:ext>
            </a:extLst>
          </p:cNvPr>
          <p:cNvSpPr>
            <a:spLocks noGrp="1"/>
          </p:cNvSpPr>
          <p:nvPr>
            <p:ph type="title"/>
          </p:nvPr>
        </p:nvSpPr>
        <p:spPr/>
        <p:txBody>
          <a:bodyPr/>
          <a:lstStyle/>
          <a:p>
            <a:r>
              <a:rPr lang="en-US" dirty="0"/>
              <a:t>Cities with highest and lowest happiness levels</a:t>
            </a:r>
          </a:p>
        </p:txBody>
      </p:sp>
      <p:pic>
        <p:nvPicPr>
          <p:cNvPr id="7" name="Content Placeholder 6">
            <a:extLst>
              <a:ext uri="{FF2B5EF4-FFF2-40B4-BE49-F238E27FC236}">
                <a16:creationId xmlns:a16="http://schemas.microsoft.com/office/drawing/2014/main" id="{48F0E12C-17AB-4C92-8BEE-330EB9374EF4}"/>
              </a:ext>
            </a:extLst>
          </p:cNvPr>
          <p:cNvPicPr>
            <a:picLocks noGrp="1" noChangeAspect="1"/>
          </p:cNvPicPr>
          <p:nvPr>
            <p:ph idx="1"/>
          </p:nvPr>
        </p:nvPicPr>
        <p:blipFill>
          <a:blip r:embed="rId2"/>
          <a:stretch>
            <a:fillRect/>
          </a:stretch>
        </p:blipFill>
        <p:spPr>
          <a:xfrm>
            <a:off x="740113" y="2160588"/>
            <a:ext cx="8471812" cy="3881437"/>
          </a:xfrm>
          <a:prstGeom prst="rect">
            <a:avLst/>
          </a:prstGeom>
        </p:spPr>
      </p:pic>
    </p:spTree>
    <p:extLst>
      <p:ext uri="{BB962C8B-B14F-4D97-AF65-F5344CB8AC3E}">
        <p14:creationId xmlns:p14="http://schemas.microsoft.com/office/powerpoint/2010/main" val="586039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5BBF-F48A-471A-A524-C338BDA5893E}"/>
              </a:ext>
            </a:extLst>
          </p:cNvPr>
          <p:cNvSpPr>
            <a:spLocks noGrp="1"/>
          </p:cNvSpPr>
          <p:nvPr>
            <p:ph type="title"/>
          </p:nvPr>
        </p:nvSpPr>
        <p:spPr/>
        <p:txBody>
          <a:bodyPr/>
          <a:lstStyle/>
          <a:p>
            <a:r>
              <a:rPr lang="en-US" dirty="0"/>
              <a:t>Any correlation of happiness with sunny days?</a:t>
            </a:r>
          </a:p>
        </p:txBody>
      </p:sp>
      <p:pic>
        <p:nvPicPr>
          <p:cNvPr id="5" name="Content Placeholder 4">
            <a:extLst>
              <a:ext uri="{FF2B5EF4-FFF2-40B4-BE49-F238E27FC236}">
                <a16:creationId xmlns:a16="http://schemas.microsoft.com/office/drawing/2014/main" id="{2389D6AA-B4A2-4AA6-B1A4-525A2CF36A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4641" y="1362785"/>
            <a:ext cx="7019560" cy="4962754"/>
          </a:xfrm>
        </p:spPr>
      </p:pic>
    </p:spTree>
    <p:extLst>
      <p:ext uri="{BB962C8B-B14F-4D97-AF65-F5344CB8AC3E}">
        <p14:creationId xmlns:p14="http://schemas.microsoft.com/office/powerpoint/2010/main" val="1700580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E61F8-EB63-4590-A492-219D11198A09}"/>
              </a:ext>
            </a:extLst>
          </p:cNvPr>
          <p:cNvSpPr>
            <a:spLocks noGrp="1"/>
          </p:cNvSpPr>
          <p:nvPr>
            <p:ph type="title"/>
          </p:nvPr>
        </p:nvSpPr>
        <p:spPr/>
        <p:txBody>
          <a:bodyPr>
            <a:normAutofit fontScale="90000"/>
          </a:bodyPr>
          <a:lstStyle/>
          <a:p>
            <a:r>
              <a:rPr lang="en-US" sz="3500" dirty="0"/>
              <a:t>Behavior of difference between classes with respect to standard of life (development of the country)</a:t>
            </a:r>
          </a:p>
        </p:txBody>
      </p:sp>
      <p:pic>
        <p:nvPicPr>
          <p:cNvPr id="5" name="Content Placeholder 4">
            <a:extLst>
              <a:ext uri="{FF2B5EF4-FFF2-40B4-BE49-F238E27FC236}">
                <a16:creationId xmlns:a16="http://schemas.microsoft.com/office/drawing/2014/main" id="{F3DA2678-F96F-4E13-B105-3344C5A6B4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6400" y="2204977"/>
            <a:ext cx="6478535" cy="4579399"/>
          </a:xfrm>
        </p:spPr>
      </p:pic>
    </p:spTree>
    <p:extLst>
      <p:ext uri="{BB962C8B-B14F-4D97-AF65-F5344CB8AC3E}">
        <p14:creationId xmlns:p14="http://schemas.microsoft.com/office/powerpoint/2010/main" val="3413272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1FF65-6199-4E43-8803-78EC7C88B8C3}"/>
              </a:ext>
            </a:extLst>
          </p:cNvPr>
          <p:cNvSpPr>
            <a:spLocks noGrp="1"/>
          </p:cNvSpPr>
          <p:nvPr>
            <p:ph type="title"/>
          </p:nvPr>
        </p:nvSpPr>
        <p:spPr/>
        <p:txBody>
          <a:bodyPr>
            <a:normAutofit/>
          </a:bodyPr>
          <a:lstStyle/>
          <a:p>
            <a:r>
              <a:rPr lang="en-US" sz="3000" dirty="0"/>
              <a:t>How does obesity – lifespan relationship looks like?</a:t>
            </a:r>
          </a:p>
        </p:txBody>
      </p:sp>
      <p:pic>
        <p:nvPicPr>
          <p:cNvPr id="5" name="Content Placeholder 4">
            <a:extLst>
              <a:ext uri="{FF2B5EF4-FFF2-40B4-BE49-F238E27FC236}">
                <a16:creationId xmlns:a16="http://schemas.microsoft.com/office/drawing/2014/main" id="{178A07E6-06DD-47EF-B739-A7204C24BE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6354" y="1427182"/>
            <a:ext cx="7421512" cy="5246929"/>
          </a:xfrm>
        </p:spPr>
      </p:pic>
    </p:spTree>
    <p:extLst>
      <p:ext uri="{BB962C8B-B14F-4D97-AF65-F5344CB8AC3E}">
        <p14:creationId xmlns:p14="http://schemas.microsoft.com/office/powerpoint/2010/main" val="126279956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64</TotalTime>
  <Words>404</Words>
  <Application>Microsoft Office PowerPoint</Application>
  <PresentationFormat>Widescreen</PresentationFormat>
  <Paragraphs>31</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Trebuchet MS</vt:lpstr>
      <vt:lpstr>Wingdings 3</vt:lpstr>
      <vt:lpstr>Facet</vt:lpstr>
      <vt:lpstr>Healthy lifestyle analysis for 2021</vt:lpstr>
      <vt:lpstr>Cities with most sunshine hours</vt:lpstr>
      <vt:lpstr>Cities with least sunshine hours</vt:lpstr>
      <vt:lpstr>Cities with lowest and highest life expectancy</vt:lpstr>
      <vt:lpstr>Cities lowest and highest pollution index</vt:lpstr>
      <vt:lpstr>Cities with highest and lowest happiness levels</vt:lpstr>
      <vt:lpstr>Any correlation of happiness with sunny days?</vt:lpstr>
      <vt:lpstr>Behavior of difference between classes with respect to standard of life (development of the country)</vt:lpstr>
      <vt:lpstr>How does obesity – lifespan relationship looks like?</vt:lpstr>
      <vt:lpstr>PowerPoint Presentation</vt:lpstr>
      <vt:lpstr>Left side of the graph holds 22.70% of cities</vt:lpstr>
      <vt:lpstr>PowerPoint Presentation</vt:lpstr>
      <vt:lpstr>PowerPoint Presentation</vt:lpstr>
      <vt:lpstr>PowerPoint Presentation</vt:lpstr>
      <vt:lpstr> Let's now see relationship between obesity levels and life standard that is now expressed as ratio between cost of monthly gym membership and 30 days of water (buying one per day).</vt:lpstr>
      <vt:lpstr>Filtering out</vt:lpstr>
      <vt:lpstr>PowerPoint Presentation</vt:lpstr>
      <vt:lpstr>Fun fact: for some reason, countries that have the same obesity level have also the same annual avg. working hours, happiness level, life expectancy and around the same price of bottled water.</vt:lpstr>
      <vt:lpstr>PowerPoint Presentation</vt:lpstr>
      <vt:lpstr>PowerPoint Presentation</vt:lpstr>
      <vt:lpstr>Arcuate nucleus of hypothalamus</vt:lpstr>
      <vt:lpstr>PowerPoint Presentation</vt:lpstr>
      <vt:lpstr>Obesity levels as a function of sunshine hours per year</vt:lpstr>
      <vt:lpstr>PowerPoint Presentation</vt:lpstr>
      <vt:lpstr>PowerPoint Presentation</vt:lpstr>
      <vt:lpstr>PowerPoint Presentation</vt:lpstr>
      <vt:lpstr>PowerPoint Presentation</vt:lpstr>
      <vt:lpstr>PowerPoint Presentation</vt:lpstr>
      <vt:lpstr>Pollution and life expectancy</vt:lpstr>
      <vt:lpstr>PowerPoint Presentation</vt:lpstr>
      <vt:lpstr>Assumption: the more expensive bottled water the better the standard of life, i.e. more developed country.</vt:lpstr>
      <vt:lpstr>PowerPoint Presentation</vt:lpstr>
      <vt:lpstr>Points that somewhat deviate from previous graph:</vt:lpstr>
      <vt:lpstr>PowerPoint Presentation</vt:lpstr>
      <vt:lpstr>Amsterdam is ranked as #1 to live in.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Healthy lifestyle analysis for 2021</dc:title>
  <dc:creator>Stefani Kondić</dc:creator>
  <cp:lastModifiedBy>Stefani Kondić</cp:lastModifiedBy>
  <cp:revision>8</cp:revision>
  <dcterms:created xsi:type="dcterms:W3CDTF">2022-04-11T07:35:43Z</dcterms:created>
  <dcterms:modified xsi:type="dcterms:W3CDTF">2022-04-11T08:40:37Z</dcterms:modified>
</cp:coreProperties>
</file>